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8" r:id="rId3"/>
    <p:sldId id="259" r:id="rId4"/>
    <p:sldId id="260" r:id="rId5"/>
    <p:sldId id="262" r:id="rId6"/>
    <p:sldId id="265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61" r:id="rId16"/>
    <p:sldId id="264" r:id="rId17"/>
    <p:sldId id="257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0" autoAdjust="0"/>
    <p:restoredTop sz="94660"/>
  </p:normalViewPr>
  <p:slideViewPr>
    <p:cSldViewPr snapToGrid="0">
      <p:cViewPr>
        <p:scale>
          <a:sx n="66" d="100"/>
          <a:sy n="66" d="100"/>
        </p:scale>
        <p:origin x="61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89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32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37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570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73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9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1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01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2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26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1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28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66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85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46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58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142F39D-AA17-444B-8F15-1E8F1C128EC8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86B8561-0D86-4217-ADAE-0545E08AB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76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dspace.susu.ru/xmlui/bitstream/handle/0001.74/2575/1983.pdf?sequence=1&amp;isAllowed=y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space.susu.ru/xmlui/bitstream/handle/0001.74/2576/1983_2.pdf?sequence=1&amp;isAllowed=y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susu.ru/xmlui/bitstream/handle/0001.74/2577/1989.pdf?sequence=1&amp;isAllowed=y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space.susu.ru/xmlui/bitstream/handle/0001.74/2578/1992.pdf?sequence=1&amp;isAllowed=y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space.susu.ru/xmlui/bitstream/handle/0001.74/2579/1996.pdf?sequence=1&amp;isAllowed=y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space.susu.ru/xmlui/bitstream/handle/0001.74/2580/1997.pdf?sequence=1&amp;isAllowed=y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susu.ru/xmlui/bitstream/handle/0001.74/2564/2000.pdf?sequence=1&amp;isAllowed=y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space.susu.ru/xmlui/bitstream/handle/0001.74/2563/2001.pdf?sequence=1&amp;isAllowed=y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susu.ru/xmlui/bitstream/handle/0001.74/2568/2003_1.pdf?sequence=1&amp;isAllowed=y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space.susu.ru/xmlui/bitstream/handle/0001.74/2581/2004_1.pdf?sequence=1&amp;isAllowed=y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susu.ru/xmlui/bitstream/handle/0001.74/2582/2005_1.pdf?sequence=1&amp;isAllowed=y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dspace.susu.ru/xmlui/bitstream/handle/0001.74/2569/2007_1.pdf?sequence=1&amp;isAllowed=y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susu.ru/xmlui/bitstream/handle/0001.74/2566/2008_1.pdf?sequence=1&amp;isAllowed=y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dspace.susu.ru/xmlui/bitstream/handle/0001.74/2565/2009_1.pdf?sequence=1&amp;isAllowed=y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susu.ru/xmlui/bitstream/handle/0001.74/2584/2010_1.pdf?sequence=1&amp;isAllowed=y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lib.susu.ru/Vystavochny_zal/Znamenatelnye_daty_JuUrGU/O_kalendar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dspace.susu.ac.ru/handle/0001.74/2583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space.susu.ac.ru/handle/0001.74/257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space.susu.ac.ru/handle/0001.74/2567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dspace.susu.ac.ru/handle/0001.74/2570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space.susu.ac.ru/handle/0001.74/257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susu.ru/xmlui/bitstream/handle/0001.74/2573/1979.pdf?sequence=1&amp;isAllowed=y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space.susu.ru/xmlui/bitstream/handle/0001.74/2574/1980.pdf?sequence=1&amp;isAllowed=y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Л</a:t>
            </a:r>
            <a:r>
              <a:rPr lang="ru-RU" dirty="0" smtClean="0"/>
              <a:t>ЕТОПИСЬ СОБЫТИЙ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История Южно-уральского государственного  университета в проспектах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85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42544" y="896162"/>
            <a:ext cx="5146340" cy="1158140"/>
          </a:xfrm>
        </p:spPr>
        <p:txBody>
          <a:bodyPr/>
          <a:lstStyle/>
          <a:p>
            <a:r>
              <a:rPr lang="ru-RU" dirty="0" smtClean="0"/>
              <a:t>1983 год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5918713" y="2305177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hlinkClick r:id="rId2"/>
              </a:rPr>
              <a:t>Челябинский политехнический институт имени Ленинского комсомола, 1943 – 1983 [Текст]: проспект  /сост.: </a:t>
            </a:r>
            <a:r>
              <a:rPr lang="ru-RU" dirty="0" err="1">
                <a:hlinkClick r:id="rId2"/>
              </a:rPr>
              <a:t>Г.И.Калягин</a:t>
            </a:r>
            <a:r>
              <a:rPr lang="ru-RU" dirty="0">
                <a:hlinkClick r:id="rId2"/>
              </a:rPr>
              <a:t>. – Челябинск : Изд-во ЧПИ, 1983. - 6 с., фот.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32004" t="15552" r="34113" b="5036"/>
          <a:stretch/>
        </p:blipFill>
        <p:spPr>
          <a:xfrm>
            <a:off x="1932142" y="197975"/>
            <a:ext cx="2880000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837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1983 год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597408" y="169068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hlinkClick r:id="rId2"/>
              </a:rPr>
              <a:t>Челябинский политехнический институт имени Ленинского комсомола [Текст]: проспект для поступающих /сост.: </a:t>
            </a:r>
            <a:r>
              <a:rPr lang="ru-RU" dirty="0" err="1">
                <a:hlinkClick r:id="rId2"/>
              </a:rPr>
              <a:t>Г.И.Калягин</a:t>
            </a:r>
            <a:r>
              <a:rPr lang="ru-RU" dirty="0">
                <a:hlinkClick r:id="rId2"/>
              </a:rPr>
              <a:t>, </a:t>
            </a:r>
            <a:r>
              <a:rPr lang="ru-RU" dirty="0" err="1">
                <a:hlinkClick r:id="rId2"/>
              </a:rPr>
              <a:t>К.А.Шишов</a:t>
            </a:r>
            <a:r>
              <a:rPr lang="ru-RU" dirty="0">
                <a:hlinkClick r:id="rId2"/>
              </a:rPr>
              <a:t>, Т. И. </a:t>
            </a:r>
            <a:r>
              <a:rPr lang="ru-RU" dirty="0" err="1">
                <a:hlinkClick r:id="rId2"/>
              </a:rPr>
              <a:t>Парубочая</a:t>
            </a:r>
            <a:r>
              <a:rPr lang="ru-RU" dirty="0">
                <a:hlinkClick r:id="rId2"/>
              </a:rPr>
              <a:t>. -  Челябинск : Изд-во ЧПИ, 1983. - 44 с., фот.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15235" t="14356" r="16765" b="5644"/>
          <a:stretch/>
        </p:blipFill>
        <p:spPr>
          <a:xfrm>
            <a:off x="6102139" y="685800"/>
            <a:ext cx="5068937" cy="4770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6464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633029" y="685800"/>
            <a:ext cx="4449654" cy="1158140"/>
          </a:xfrm>
        </p:spPr>
        <p:txBody>
          <a:bodyPr/>
          <a:lstStyle/>
          <a:p>
            <a:r>
              <a:rPr lang="ru-RU" dirty="0" smtClean="0"/>
              <a:t>1989 год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7539" t="19670" r="29637" b="6507"/>
          <a:stretch/>
        </p:blipFill>
        <p:spPr>
          <a:xfrm>
            <a:off x="982327" y="0"/>
            <a:ext cx="3915538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hlinkClick r:id="rId3"/>
              </a:rPr>
              <a:t>Челябинский политехнический институт имени Ленинского комсомола [Текст]: проспект  / сост.: Г. И. Калягин,  Т. И. </a:t>
            </a:r>
            <a:r>
              <a:rPr lang="ru-RU" dirty="0" err="1">
                <a:hlinkClick r:id="rId3"/>
              </a:rPr>
              <a:t>Парубочая</a:t>
            </a:r>
            <a:r>
              <a:rPr lang="ru-RU" dirty="0">
                <a:hlinkClick r:id="rId3"/>
              </a:rPr>
              <a:t>, В. И. </a:t>
            </a:r>
            <a:r>
              <a:rPr lang="ru-RU" dirty="0" err="1">
                <a:hlinkClick r:id="rId3"/>
              </a:rPr>
              <a:t>Кокорев</a:t>
            </a:r>
            <a:r>
              <a:rPr lang="ru-RU" dirty="0">
                <a:hlinkClick r:id="rId3"/>
              </a:rPr>
              <a:t>. -  Челябинск : Книга, 1989. - 44 с., фото.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01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1992 год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hlinkClick r:id="rId2"/>
              </a:rPr>
              <a:t>Калягин, Г. И. </a:t>
            </a:r>
            <a:r>
              <a:rPr lang="ru-RU" dirty="0" smtClean="0">
                <a:hlinkClick r:id="rId2"/>
              </a:rPr>
              <a:t>Проспект </a:t>
            </a:r>
            <a:r>
              <a:rPr lang="ru-RU" dirty="0">
                <a:hlinkClick r:id="rId2"/>
              </a:rPr>
              <a:t>для поступающих ЧГТУ [Текст] /сост.: Г. И. Калягин, Т. И. </a:t>
            </a:r>
            <a:r>
              <a:rPr lang="ru-RU" dirty="0" err="1">
                <a:hlinkClick r:id="rId2"/>
              </a:rPr>
              <a:t>Парубочая</a:t>
            </a:r>
            <a:r>
              <a:rPr lang="ru-RU" dirty="0">
                <a:hlinkClick r:id="rId2"/>
              </a:rPr>
              <a:t>. -  Челябинск: </a:t>
            </a:r>
            <a:r>
              <a:rPr lang="ru-RU" dirty="0" err="1">
                <a:hlinkClick r:id="rId2"/>
              </a:rPr>
              <a:t>Издат</a:t>
            </a:r>
            <a:r>
              <a:rPr lang="ru-RU" dirty="0">
                <a:hlinkClick r:id="rId2"/>
              </a:rPr>
              <a:t>-во ЧГТУ , 1992. - 39,[1] с.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26529" t="16415" r="29706" b="6232"/>
          <a:stretch/>
        </p:blipFill>
        <p:spPr>
          <a:xfrm>
            <a:off x="7263671" y="0"/>
            <a:ext cx="3819012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372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647543" y="685800"/>
            <a:ext cx="4435140" cy="1158140"/>
          </a:xfrm>
        </p:spPr>
        <p:txBody>
          <a:bodyPr/>
          <a:lstStyle/>
          <a:p>
            <a:r>
              <a:rPr lang="ru-RU" dirty="0" smtClean="0"/>
              <a:t>1996 год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hlinkClick r:id="rId2"/>
              </a:rPr>
              <a:t>Парубочая</a:t>
            </a:r>
            <a:r>
              <a:rPr lang="ru-RU" dirty="0">
                <a:hlinkClick r:id="rId2"/>
              </a:rPr>
              <a:t>, Т. </a:t>
            </a:r>
            <a:r>
              <a:rPr lang="ru-RU" dirty="0" err="1">
                <a:hlinkClick r:id="rId2"/>
              </a:rPr>
              <a:t>И.</a:t>
            </a:r>
            <a:r>
              <a:rPr lang="ru-RU" dirty="0" err="1" smtClean="0">
                <a:hlinkClick r:id="rId2"/>
              </a:rPr>
              <a:t>Проспект</a:t>
            </a:r>
            <a:r>
              <a:rPr lang="ru-RU" dirty="0" smtClean="0">
                <a:hlinkClick r:id="rId2"/>
              </a:rPr>
              <a:t> </a:t>
            </a:r>
            <a:r>
              <a:rPr lang="ru-RU" dirty="0">
                <a:hlinkClick r:id="rId2"/>
              </a:rPr>
              <a:t>для поступающих [Текст] / Т. И. </a:t>
            </a:r>
            <a:r>
              <a:rPr lang="ru-RU" dirty="0" err="1">
                <a:hlinkClick r:id="rId2"/>
              </a:rPr>
              <a:t>Парубочая</a:t>
            </a:r>
            <a:r>
              <a:rPr lang="ru-RU" dirty="0">
                <a:hlinkClick r:id="rId2"/>
              </a:rPr>
              <a:t>. -  Челябинск : </a:t>
            </a:r>
            <a:r>
              <a:rPr lang="ru-RU" dirty="0" err="1">
                <a:hlinkClick r:id="rId2"/>
              </a:rPr>
              <a:t>Издат</a:t>
            </a:r>
            <a:r>
              <a:rPr lang="ru-RU" dirty="0">
                <a:hlinkClick r:id="rId2"/>
              </a:rPr>
              <a:t>-во ЧГТУ , 1996. - 127,[1] с. : ил.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960" t="15645" r="27956" b="6667"/>
          <a:stretch/>
        </p:blipFill>
        <p:spPr>
          <a:xfrm>
            <a:off x="1092635" y="0"/>
            <a:ext cx="3917162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233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1997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hlinkClick r:id="rId2"/>
              </a:rPr>
              <a:t>Челябинский государственный технический университет [Текст]: Проспект / авт.-сост. С. </a:t>
            </a:r>
            <a:r>
              <a:rPr lang="ru-RU" dirty="0" err="1">
                <a:hlinkClick r:id="rId2"/>
              </a:rPr>
              <a:t>Тулинский</a:t>
            </a:r>
            <a:r>
              <a:rPr lang="ru-RU" dirty="0">
                <a:hlinkClick r:id="rId2"/>
              </a:rPr>
              <a:t>, фот. А. </a:t>
            </a:r>
            <a:r>
              <a:rPr lang="ru-RU" dirty="0" err="1">
                <a:hlinkClick r:id="rId2"/>
              </a:rPr>
              <a:t>Олейникова</a:t>
            </a:r>
            <a:r>
              <a:rPr lang="ru-RU" dirty="0">
                <a:hlinkClick r:id="rId2"/>
              </a:rPr>
              <a:t>, Ю. </a:t>
            </a:r>
            <a:r>
              <a:rPr lang="ru-RU" dirty="0" err="1">
                <a:hlinkClick r:id="rId2"/>
              </a:rPr>
              <a:t>Штрайзена</a:t>
            </a:r>
            <a:r>
              <a:rPr lang="ru-RU" dirty="0">
                <a:hlinkClick r:id="rId2"/>
              </a:rPr>
              <a:t>. -  Челябинск : </a:t>
            </a:r>
            <a:r>
              <a:rPr lang="ru-RU" dirty="0" err="1">
                <a:hlinkClick r:id="rId2"/>
              </a:rPr>
              <a:t>Издат</a:t>
            </a:r>
            <a:r>
              <a:rPr lang="ru-RU" dirty="0">
                <a:hlinkClick r:id="rId2"/>
              </a:rPr>
              <a:t>-во ЧГТУ , 1997. -  40 с. : ил.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28177" t="14944" r="30411" b="10056"/>
          <a:stretch/>
        </p:blipFill>
        <p:spPr>
          <a:xfrm>
            <a:off x="6842034" y="-25415"/>
            <a:ext cx="3727059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423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29" y="685800"/>
            <a:ext cx="4551254" cy="1158140"/>
          </a:xfrm>
        </p:spPr>
        <p:txBody>
          <a:bodyPr/>
          <a:lstStyle/>
          <a:p>
            <a:r>
              <a:rPr lang="ru-RU" dirty="0" smtClean="0"/>
              <a:t>2000 год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6412" t="15532" r="28176" b="7703"/>
          <a:stretch/>
        </p:blipFill>
        <p:spPr>
          <a:xfrm>
            <a:off x="1191333" y="178162"/>
            <a:ext cx="3993103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hlinkClick r:id="rId3"/>
              </a:rPr>
              <a:t>Южно-Уральский государственный университет [Текст] : проспект для поступающих / сост.: Г. Г. Михайлов, Т. И. </a:t>
            </a:r>
            <a:r>
              <a:rPr lang="ru-RU" dirty="0" err="1">
                <a:hlinkClick r:id="rId3"/>
              </a:rPr>
              <a:t>Парубочая</a:t>
            </a:r>
            <a:r>
              <a:rPr lang="ru-RU" dirty="0">
                <a:hlinkClick r:id="rId3"/>
              </a:rPr>
              <a:t>,  - Челябинск : Изд-во </a:t>
            </a:r>
            <a:r>
              <a:rPr lang="ru-RU" dirty="0" err="1">
                <a:hlinkClick r:id="rId3"/>
              </a:rPr>
              <a:t>ЮУрГУ</a:t>
            </a:r>
            <a:r>
              <a:rPr lang="ru-RU" dirty="0">
                <a:hlinkClick r:id="rId3"/>
              </a:rPr>
              <a:t> , 2000. - 103 с. : фот.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28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2001 год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hlinkClick r:id="rId2"/>
              </a:rPr>
              <a:t>Южно-Уральский государственный университет [Текст]: проспект для поступающих /сост.: Т. И. </a:t>
            </a:r>
            <a:r>
              <a:rPr lang="ru-RU" dirty="0" err="1">
                <a:hlinkClick r:id="rId2"/>
              </a:rPr>
              <a:t>Парубочая</a:t>
            </a:r>
            <a:r>
              <a:rPr lang="ru-RU" dirty="0">
                <a:hlinkClick r:id="rId2"/>
              </a:rPr>
              <a:t>, И. В. Сидоров, Р. З. Хусаинов; отв. ред. Г.Г. Михайлов. – Челябинск: Изд-во </a:t>
            </a:r>
            <a:r>
              <a:rPr lang="ru-RU" dirty="0" err="1">
                <a:hlinkClick r:id="rId2"/>
              </a:rPr>
              <a:t>ЮУрГУ</a:t>
            </a:r>
            <a:r>
              <a:rPr lang="ru-RU" dirty="0">
                <a:hlinkClick r:id="rId2"/>
              </a:rPr>
              <a:t>, 2001. – 79, [1] с. ил.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31235" t="15238" r="32294" b="12996"/>
          <a:stretch/>
        </p:blipFill>
        <p:spPr>
          <a:xfrm>
            <a:off x="6893124" y="0"/>
            <a:ext cx="3430328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088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599" y="685800"/>
            <a:ext cx="4377083" cy="1158140"/>
          </a:xfrm>
        </p:spPr>
        <p:txBody>
          <a:bodyPr/>
          <a:lstStyle/>
          <a:p>
            <a:r>
              <a:rPr lang="ru-RU" dirty="0" smtClean="0"/>
              <a:t>2003 год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5940" t="14356" r="28177" b="5056"/>
          <a:stretch/>
        </p:blipFill>
        <p:spPr>
          <a:xfrm>
            <a:off x="1329508" y="-25415"/>
            <a:ext cx="3843065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hlinkClick r:id="rId3"/>
              </a:rPr>
              <a:t>Южно-Уральский государственный университет [Текст]: проспект для поступающих /сост.: Т. И. </a:t>
            </a:r>
            <a:r>
              <a:rPr lang="ru-RU" dirty="0" err="1">
                <a:hlinkClick r:id="rId3"/>
              </a:rPr>
              <a:t>Парубочая</a:t>
            </a:r>
            <a:r>
              <a:rPr lang="ru-RU" dirty="0">
                <a:hlinkClick r:id="rId3"/>
              </a:rPr>
              <a:t>, А. В. Губарев; под. ред. Г.Г. Михайлова. – Челябинск: Изд-во </a:t>
            </a:r>
            <a:r>
              <a:rPr lang="ru-RU" dirty="0" err="1">
                <a:hlinkClick r:id="rId3"/>
              </a:rPr>
              <a:t>ЮУрГУ</a:t>
            </a:r>
            <a:r>
              <a:rPr lang="ru-RU" dirty="0">
                <a:hlinkClick r:id="rId3"/>
              </a:rPr>
              <a:t>, 2003. – 98, [1] с. ил.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1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2004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hlinkClick r:id="rId2"/>
              </a:rPr>
              <a:t>Южно-Уральский государственный университет [Текст]: проспект для поступающих /сост.: Т. И. </a:t>
            </a:r>
            <a:r>
              <a:rPr lang="ru-RU" dirty="0" err="1">
                <a:hlinkClick r:id="rId2"/>
              </a:rPr>
              <a:t>Парубочая</a:t>
            </a:r>
            <a:r>
              <a:rPr lang="ru-RU" dirty="0">
                <a:hlinkClick r:id="rId2"/>
              </a:rPr>
              <a:t>, А. В. Губарев; под. ред. Г.Г. Михайлова. – Челябинск: Изд-во </a:t>
            </a:r>
            <a:r>
              <a:rPr lang="ru-RU" dirty="0" err="1">
                <a:hlinkClick r:id="rId2"/>
              </a:rPr>
              <a:t>ЮУрГУ</a:t>
            </a:r>
            <a:r>
              <a:rPr lang="ru-RU" dirty="0">
                <a:hlinkClick r:id="rId2"/>
              </a:rPr>
              <a:t>, 2004. – 105, [1] с. ил.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30294" t="15238" r="31353" b="13879"/>
          <a:stretch/>
        </p:blipFill>
        <p:spPr>
          <a:xfrm>
            <a:off x="7143931" y="-240321"/>
            <a:ext cx="3652282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904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3427"/>
            <a:ext cx="10396882" cy="1151965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Проспекты ЧПИ, ЧГТУ, </a:t>
            </a:r>
            <a:r>
              <a:rPr lang="ru-RU" sz="4400" dirty="0" err="1" smtClean="0"/>
              <a:t>ЮУрГУ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0371" y="1164444"/>
            <a:ext cx="10183483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87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Южно-Уральский государственный университет – вуз с уникальной для нашей страны историей. Созданный в годы Великой Отечественной войны, он сыграл важную роль в подготовке научных и инженерных кадров для работы на предприятиях военно-промышленного комплекса страны. За 70 лет своей истории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ЮУрГУ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превратился в один из самых сильных вузов нашей страны. Он способен решать сложные научно-исследовательские задачи и обеспечить подготовку высококвалифицированных кадров для самых разных отраслей отечественной экономики, государственного управления, бизнеса.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ЮУрГУ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был и остается «государственным» университетом в самом высоком смысле этого слова.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Предлагаем Вашему вниманию виртуальную выставку исторических документов - проспектов для поступающих. В них прослеживается, как  развивался и рос наш родной университет.  Здесь Вы найдете информацию за разные годы существования вуза:  об учебной и научной жизни, о факультетах, кафедрах и лабораториях, специальностях …. и не только.  Особый интерес могут вызвать фотографии разных лет, сопровождающие эти издания. Может быть, кто-то узнает себя на фотографиях? Вуз продолжает расти и развиваться и сейчас, в 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XXI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веке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всю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необходимую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информацию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можно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найти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сайте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университета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Выставка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предназначена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всем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кто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интересуется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историей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современной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жизнью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университета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Материал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сгруппирован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хронологическом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порядке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Представленные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виртуальной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выставке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документы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хранятся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фонде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Научной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библиотеки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ЮУрГУ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Ознакомиться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ними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можно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экспозиции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«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Интеллектуальный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капитал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ЮУрГУ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ауд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203/3Д).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ru-RU" sz="32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489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0113" y="685800"/>
            <a:ext cx="4362569" cy="1158140"/>
          </a:xfrm>
        </p:spPr>
        <p:txBody>
          <a:bodyPr/>
          <a:lstStyle/>
          <a:p>
            <a:r>
              <a:rPr lang="ru-RU" dirty="0" smtClean="0"/>
              <a:t>2005 год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9000" t="14650" r="29588" b="12409"/>
          <a:stretch/>
        </p:blipFill>
        <p:spPr>
          <a:xfrm>
            <a:off x="1372470" y="0"/>
            <a:ext cx="3832258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hlinkClick r:id="rId3"/>
              </a:rPr>
              <a:t>Южно-Уральский государственный университет [Текст]: проспект для поступающих /сост.: Т. И. </a:t>
            </a:r>
            <a:r>
              <a:rPr lang="ru-RU" dirty="0" err="1">
                <a:hlinkClick r:id="rId3"/>
              </a:rPr>
              <a:t>Парубочая</a:t>
            </a:r>
            <a:r>
              <a:rPr lang="ru-RU" dirty="0">
                <a:hlinkClick r:id="rId3"/>
              </a:rPr>
              <a:t>, А. В. Губарев; под. ред. Г.Г. Михайлова. – Челябинск: Изд-во </a:t>
            </a:r>
            <a:r>
              <a:rPr lang="ru-RU" dirty="0" err="1">
                <a:hlinkClick r:id="rId3"/>
              </a:rPr>
              <a:t>ЮУрГУ</a:t>
            </a:r>
            <a:r>
              <a:rPr lang="ru-RU" dirty="0">
                <a:hlinkClick r:id="rId3"/>
              </a:rPr>
              <a:t>, 2005. – 112, [1] с. ил.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59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2007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hlinkClick r:id="rId2"/>
              </a:rPr>
              <a:t>Южно-Уральский государственный университет [Текст]: проспект для поступающих /сост.: П. Н. Баранов, А. В. Боков, Н. А. Букина,  А. В. Губарев, М. С. </a:t>
            </a:r>
            <a:r>
              <a:rPr lang="ru-RU" dirty="0" err="1">
                <a:hlinkClick r:id="rId2"/>
              </a:rPr>
              <a:t>Сагандыков</a:t>
            </a:r>
            <a:r>
              <a:rPr lang="ru-RU" dirty="0">
                <a:hlinkClick r:id="rId2"/>
              </a:rPr>
              <a:t>, А. В. Сенин; под. ред. А. И. Сидорова. – Челябинск: Изд-во </a:t>
            </a:r>
            <a:r>
              <a:rPr lang="ru-RU" dirty="0" err="1">
                <a:hlinkClick r:id="rId2"/>
              </a:rPr>
              <a:t>ЮУрГУ</a:t>
            </a:r>
            <a:r>
              <a:rPr lang="ru-RU" dirty="0">
                <a:hlinkClick r:id="rId2"/>
              </a:rPr>
              <a:t>, 2007. – 111, [1] с. ил.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29298" t="14614" r="30065" b="12325"/>
          <a:stretch/>
        </p:blipFill>
        <p:spPr>
          <a:xfrm>
            <a:off x="6798491" y="0"/>
            <a:ext cx="3730121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874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2629" y="685800"/>
            <a:ext cx="3840054" cy="11581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2008 год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6176" t="14945" r="27236" b="2409"/>
          <a:stretch/>
        </p:blipFill>
        <p:spPr>
          <a:xfrm>
            <a:off x="1120503" y="0"/>
            <a:ext cx="3804983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hlinkClick r:id="rId3"/>
              </a:rPr>
              <a:t>Южно-Уральский государственный университет [Текст]: проспект для поступающих /сост.: А. В. Боков, Н. А. Букина, А. В. Губарев, А. В. </a:t>
            </a:r>
            <a:r>
              <a:rPr lang="ru-RU" dirty="0" err="1">
                <a:hlinkClick r:id="rId3"/>
              </a:rPr>
              <a:t>Риспель</a:t>
            </a:r>
            <a:r>
              <a:rPr lang="ru-RU" dirty="0">
                <a:hlinkClick r:id="rId3"/>
              </a:rPr>
              <a:t>, М. С. </a:t>
            </a:r>
            <a:r>
              <a:rPr lang="ru-RU" dirty="0" err="1">
                <a:hlinkClick r:id="rId3"/>
              </a:rPr>
              <a:t>Сагандыков</a:t>
            </a:r>
            <a:r>
              <a:rPr lang="ru-RU" dirty="0">
                <a:hlinkClick r:id="rId3"/>
              </a:rPr>
              <a:t>, А. В. Сенин, П. В. Яковлев; под. ред. А. И. Сидорова. – Челябинск: Изд-во </a:t>
            </a:r>
            <a:r>
              <a:rPr lang="ru-RU" dirty="0" err="1">
                <a:hlinkClick r:id="rId3"/>
              </a:rPr>
              <a:t>ЮУрГУ</a:t>
            </a:r>
            <a:r>
              <a:rPr lang="ru-RU" dirty="0">
                <a:hlinkClick r:id="rId3"/>
              </a:rPr>
              <a:t>, 2008. – 117, [1] с. ил.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79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2009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hlinkClick r:id="rId2"/>
              </a:rPr>
              <a:t>Южно-Уральский государственный университет: проспект для поступающих [Текст] /сост.: А. В. Боков, Н. А. Букина,  А. В. Губарев, А. В. </a:t>
            </a:r>
            <a:r>
              <a:rPr lang="ru-RU" dirty="0" err="1">
                <a:hlinkClick r:id="rId2"/>
              </a:rPr>
              <a:t>Риспель</a:t>
            </a:r>
            <a:r>
              <a:rPr lang="ru-RU" dirty="0">
                <a:hlinkClick r:id="rId2"/>
              </a:rPr>
              <a:t>, М. С. </a:t>
            </a:r>
            <a:r>
              <a:rPr lang="ru-RU" dirty="0" err="1">
                <a:hlinkClick r:id="rId2"/>
              </a:rPr>
              <a:t>Сагандыков</a:t>
            </a:r>
            <a:r>
              <a:rPr lang="ru-RU" dirty="0">
                <a:hlinkClick r:id="rId2"/>
              </a:rPr>
              <a:t>, А. В. Сенин, П. В. Яковлев; под. ред. А. И. Сидорова. – Челябинск: Изд-во </a:t>
            </a:r>
            <a:r>
              <a:rPr lang="ru-RU" dirty="0" err="1">
                <a:hlinkClick r:id="rId2"/>
              </a:rPr>
              <a:t>ЮУрГУ</a:t>
            </a:r>
            <a:r>
              <a:rPr lang="ru-RU" dirty="0">
                <a:hlinkClick r:id="rId2"/>
              </a:rPr>
              <a:t>, 2009. – 117, [1] с. ил.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30059" t="14944" r="30882" b="13585"/>
          <a:stretch/>
        </p:blipFill>
        <p:spPr>
          <a:xfrm>
            <a:off x="7073410" y="141660"/>
            <a:ext cx="3688889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595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0456" y="247183"/>
            <a:ext cx="4768969" cy="1158140"/>
          </a:xfrm>
        </p:spPr>
        <p:txBody>
          <a:bodyPr/>
          <a:lstStyle/>
          <a:p>
            <a:r>
              <a:rPr lang="ru-RU" dirty="0" smtClean="0"/>
              <a:t>2010 год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7118" t="15238" r="28647" b="4173"/>
          <a:stretch/>
        </p:blipFill>
        <p:spPr>
          <a:xfrm>
            <a:off x="986391" y="128065"/>
            <a:ext cx="3705110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hlinkClick r:id="rId3"/>
              </a:rPr>
              <a:t>Южно-Уральский государственный университет: проспект для поступающих [Текст] /сост.: А. В. Боков, Н. А. Букина,  А. В. Губарев, А. В. </a:t>
            </a:r>
            <a:r>
              <a:rPr lang="ru-RU" dirty="0" err="1">
                <a:hlinkClick r:id="rId3"/>
              </a:rPr>
              <a:t>Риспель</a:t>
            </a:r>
            <a:r>
              <a:rPr lang="ru-RU" dirty="0">
                <a:hlinkClick r:id="rId3"/>
              </a:rPr>
              <a:t>, М. С. </a:t>
            </a:r>
            <a:r>
              <a:rPr lang="ru-RU" dirty="0" err="1">
                <a:hlinkClick r:id="rId3"/>
              </a:rPr>
              <a:t>Сагандыков</a:t>
            </a:r>
            <a:r>
              <a:rPr lang="ru-RU" dirty="0">
                <a:hlinkClick r:id="rId3"/>
              </a:rPr>
              <a:t>, А. В. Сенин, П. В. Яковлев; под. ред. А. И. Сидорова. – Челябинск: </a:t>
            </a:r>
            <a:r>
              <a:rPr lang="ru-RU" dirty="0" err="1">
                <a:hlinkClick r:id="rId3"/>
              </a:rPr>
              <a:t>Издат</a:t>
            </a:r>
            <a:r>
              <a:rPr lang="ru-RU" dirty="0">
                <a:hlinkClick r:id="rId3"/>
              </a:rPr>
              <a:t>. центр </a:t>
            </a:r>
            <a:r>
              <a:rPr lang="ru-RU" dirty="0" err="1">
                <a:hlinkClick r:id="rId3"/>
              </a:rPr>
              <a:t>ЮУрГУ</a:t>
            </a:r>
            <a:r>
              <a:rPr lang="ru-RU" dirty="0">
                <a:hlinkClick r:id="rId3"/>
              </a:rPr>
              <a:t>, 2010. – 124, [1] с. ил.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30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3427"/>
            <a:ext cx="10396882" cy="1151965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Проспекты ЧПИ, ЧГТУ, </a:t>
            </a:r>
            <a:r>
              <a:rPr lang="ru-RU" sz="4400" dirty="0" err="1" smtClean="0"/>
              <a:t>ЮУрГУ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1628" y="1375392"/>
            <a:ext cx="1018348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87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Представленные</a:t>
            </a:r>
            <a:r>
              <a:rPr lang="en-US" alt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виртуальной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выставке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хранятся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фонде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Научной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библиотеки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ЮУрГУ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Ознакомиться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ними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экспозиции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«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Интеллектуальный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ЮУрГУ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en-US" alt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203/3Д</a:t>
            </a:r>
            <a:r>
              <a:rPr lang="en-US" alt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altLang="ru-RU" sz="1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подготовке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выставки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использованы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ru-RU" sz="3600" cap="none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Сибиряков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И.В.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Аспирантура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ЮУрГУ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страницы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истории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И.В.Сибиряков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Челябинск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Издательский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ЮУрГУ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2011. – 316 с.: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3600" cap="none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Сибиряков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И.В.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ЮУрГУ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вехи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истории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И.В.Сибиряков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Вестник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Южно-Уральского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университета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Социально-гуманитарные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науки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2008. -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11. – С. 21 – 30.</a:t>
            </a:r>
            <a:endParaRPr lang="en-US" altLang="ru-RU" sz="3600" cap="none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огнях-пожарищах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друзьях-товарищах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...":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Воспоминания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политехников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прошедших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Великую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Отечественную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войну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1941-1945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[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/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Н. Д.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Кузьмина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-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Челябинск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Цицеро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2005 - 404 с. : </a:t>
            </a:r>
            <a:r>
              <a:rPr lang="en-US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</a:t>
            </a:r>
            <a:r>
              <a:rPr lang="en-US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ru-RU" sz="3600" cap="none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Календарь знаменательных дат и событий </a:t>
            </a:r>
            <a:r>
              <a:rPr lang="ru-RU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ЮУрГУ</a:t>
            </a:r>
            <a:r>
              <a:rPr lang="ru-RU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Режим доступа: </a:t>
            </a:r>
            <a:r>
              <a:rPr lang="ru-RU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ru-RU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Vystavochny_zal</a:t>
            </a:r>
            <a:r>
              <a:rPr lang="ru-RU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ru-RU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Znamenatelnye_daty_JuUrGU</a:t>
            </a:r>
            <a:r>
              <a:rPr lang="ru-RU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ru-RU" altLang="ru-RU" sz="1600" cap="none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O_kalendare</a:t>
            </a:r>
            <a:r>
              <a:rPr lang="ru-RU" altLang="ru-RU" sz="1600" cap="none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- (Дата обращения 27.06.2013).</a:t>
            </a:r>
            <a:endParaRPr lang="ru-RU" altLang="ru-RU" sz="3600" cap="none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indent="35877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ru-RU" sz="32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667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184276"/>
            <a:ext cx="10515600" cy="1325563"/>
          </a:xfrm>
        </p:spPr>
        <p:txBody>
          <a:bodyPr/>
          <a:lstStyle/>
          <a:p>
            <a:r>
              <a:rPr lang="ru-RU" dirty="0" smtClean="0"/>
              <a:t>1961 год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Челябинский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политехнический институт [Текст]: проспект /сост. В.С. Михайлов; отв. за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hlinkClick r:id="rId2"/>
              </a:rPr>
              <a:t>вып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. А. И.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hlinkClick r:id="rId2"/>
              </a:rPr>
              <a:t>Сконечный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; фот. Л. Г.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hlinkClick r:id="rId2"/>
              </a:rPr>
              <a:t>Пикус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. – Челябинск: Б.И., 1961. – 44 с.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0516" t="16711" r="31369" b="9155"/>
          <a:stretch/>
        </p:blipFill>
        <p:spPr>
          <a:xfrm>
            <a:off x="6801988" y="0"/>
            <a:ext cx="3470504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251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68457" y="255891"/>
            <a:ext cx="4012051" cy="1158140"/>
          </a:xfrm>
        </p:spPr>
        <p:txBody>
          <a:bodyPr>
            <a:normAutofit/>
          </a:bodyPr>
          <a:lstStyle/>
          <a:p>
            <a:r>
              <a:rPr lang="ru-RU" dirty="0" smtClean="0"/>
              <a:t>1966 год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0412" t="15826" r="32882" b="8879"/>
          <a:stretch/>
        </p:blipFill>
        <p:spPr>
          <a:xfrm>
            <a:off x="1580316" y="0"/>
            <a:ext cx="3290625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hlinkClick r:id="rId3"/>
              </a:rPr>
              <a:t>Челябинский </a:t>
            </a:r>
            <a:r>
              <a:rPr lang="ru-RU" dirty="0">
                <a:hlinkClick r:id="rId3"/>
              </a:rPr>
              <a:t>политехнический институт: Инженерно-строительный факультет [Текст] / отв. за выпуск Г. М. </a:t>
            </a:r>
            <a:r>
              <a:rPr lang="ru-RU" dirty="0" err="1">
                <a:hlinkClick r:id="rId3"/>
              </a:rPr>
              <a:t>Сюндюков</a:t>
            </a:r>
            <a:r>
              <a:rPr lang="ru-RU" dirty="0">
                <a:hlinkClick r:id="rId3"/>
              </a:rPr>
              <a:t>. – Челябинск: </a:t>
            </a:r>
            <a:r>
              <a:rPr lang="ru-RU" dirty="0" err="1">
                <a:hlinkClick r:id="rId3"/>
              </a:rPr>
              <a:t>Юж</a:t>
            </a:r>
            <a:r>
              <a:rPr lang="ru-RU" dirty="0">
                <a:hlinkClick r:id="rId3"/>
              </a:rPr>
              <a:t>. - Урал. кн. изд., 1966. – 11 </a:t>
            </a:r>
            <a:r>
              <a:rPr lang="ru-RU" dirty="0" smtClean="0">
                <a:hlinkClick r:id="rId3"/>
              </a:rPr>
              <a:t>с.</a:t>
            </a:r>
            <a:endParaRPr lang="ru-RU" dirty="0">
              <a:hlinkClick r:id="rId3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>
                <a:hlinkClick r:id="rId3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39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1968 год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28882" t="15238" r="29706" b="5938"/>
          <a:stretch/>
        </p:blipFill>
        <p:spPr>
          <a:xfrm>
            <a:off x="7036187" y="0"/>
            <a:ext cx="3546269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Объект 11"/>
          <p:cNvSpPr txBox="1">
            <a:spLocks/>
          </p:cNvSpPr>
          <p:nvPr/>
        </p:nvSpPr>
        <p:spPr>
          <a:xfrm>
            <a:off x="685801" y="1843940"/>
            <a:ext cx="5086538" cy="33111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>
                <a:solidFill>
                  <a:srgbClr val="C00000"/>
                </a:solidFill>
                <a:hlinkClick r:id="rId3"/>
              </a:rPr>
              <a:t>Челябинский политехнический институт: Металлургический факультет [Текст] / отв. за выпуск Г. </a:t>
            </a:r>
            <a:r>
              <a:rPr lang="ru-RU" dirty="0" err="1">
                <a:solidFill>
                  <a:srgbClr val="C00000"/>
                </a:solidFill>
                <a:hlinkClick r:id="rId3"/>
              </a:rPr>
              <a:t>Г.Михайлов</a:t>
            </a:r>
            <a:r>
              <a:rPr lang="ru-RU" dirty="0">
                <a:solidFill>
                  <a:srgbClr val="C00000"/>
                </a:solidFill>
                <a:hlinkClick r:id="rId3"/>
              </a:rPr>
              <a:t>. – Челябинск: </a:t>
            </a:r>
            <a:r>
              <a:rPr lang="ru-RU" dirty="0" err="1">
                <a:solidFill>
                  <a:srgbClr val="C00000"/>
                </a:solidFill>
                <a:hlinkClick r:id="rId3"/>
              </a:rPr>
              <a:t>Юж</a:t>
            </a:r>
            <a:r>
              <a:rPr lang="ru-RU" dirty="0">
                <a:solidFill>
                  <a:srgbClr val="C00000"/>
                </a:solidFill>
                <a:hlinkClick r:id="rId3"/>
              </a:rPr>
              <a:t>.-Урал. кн. изд., 1968. – 17 с.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7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257143" y="685800"/>
            <a:ext cx="3825540" cy="11581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1978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342689" y="1976310"/>
            <a:ext cx="5088714" cy="331118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hlinkClick r:id="rId2"/>
              </a:rPr>
              <a:t>Челябинский политехнический институт имени Ленинского комсомола [Текст] : проспект / сост. П.И. </a:t>
            </a:r>
            <a:r>
              <a:rPr lang="ru-RU" dirty="0" err="1">
                <a:hlinkClick r:id="rId2"/>
              </a:rPr>
              <a:t>Агапитов</a:t>
            </a:r>
            <a:r>
              <a:rPr lang="ru-RU" dirty="0">
                <a:hlinkClick r:id="rId2"/>
              </a:rPr>
              <a:t>. – Челябинск: Б.И., 1978. – 64 с.: ил.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26529" t="15827" r="27824" b="6526"/>
          <a:stretch/>
        </p:blipFill>
        <p:spPr>
          <a:xfrm>
            <a:off x="1092201" y="-112501"/>
            <a:ext cx="3968182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614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41399" y="685800"/>
            <a:ext cx="10241283" cy="1158140"/>
          </a:xfrm>
        </p:spPr>
        <p:txBody>
          <a:bodyPr/>
          <a:lstStyle/>
          <a:p>
            <a:r>
              <a:rPr lang="ru-RU" dirty="0" smtClean="0"/>
              <a:t>1973 год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140" t="16224" r="10252" b="16578"/>
          <a:stretch/>
        </p:blipFill>
        <p:spPr>
          <a:xfrm>
            <a:off x="5651778" y="1161768"/>
            <a:ext cx="5291845" cy="34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565240" y="2024751"/>
            <a:ext cx="5086538" cy="331118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hlinkClick r:id="rId3"/>
              </a:rPr>
              <a:t>Челябинский политехнический институт имени Ленинского комсомола [Текст]: проспект / сост. П.И. </a:t>
            </a:r>
            <a:r>
              <a:rPr lang="ru-RU" dirty="0" err="1">
                <a:hlinkClick r:id="rId3"/>
              </a:rPr>
              <a:t>Агапитов</a:t>
            </a:r>
            <a:r>
              <a:rPr lang="ru-RU" dirty="0">
                <a:hlinkClick r:id="rId3"/>
              </a:rPr>
              <a:t>. – Челябинск: Б.И., 1973. – 65 с.: </a:t>
            </a:r>
            <a:r>
              <a:rPr lang="ru-RU" dirty="0" smtClean="0">
                <a:hlinkClick r:id="rId3"/>
              </a:rPr>
              <a:t>ил.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76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82971" y="685800"/>
            <a:ext cx="3999712" cy="1158140"/>
          </a:xfrm>
        </p:spPr>
        <p:txBody>
          <a:bodyPr/>
          <a:lstStyle/>
          <a:p>
            <a:r>
              <a:rPr lang="ru-RU" dirty="0" smtClean="0"/>
              <a:t>1979 год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9235" t="16120" r="28647" b="8880"/>
          <a:stretch/>
        </p:blipFill>
        <p:spPr>
          <a:xfrm>
            <a:off x="1131533" y="0"/>
            <a:ext cx="3790589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Объект 1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err="1" smtClean="0">
                <a:hlinkClick r:id="rId3"/>
              </a:rPr>
              <a:t>Тулинский</a:t>
            </a:r>
            <a:r>
              <a:rPr lang="ru-RU" dirty="0">
                <a:hlinkClick r:id="rId3"/>
              </a:rPr>
              <a:t>, С. В</a:t>
            </a:r>
            <a:r>
              <a:rPr lang="ru-RU" dirty="0" smtClean="0">
                <a:hlinkClick r:id="rId3"/>
              </a:rPr>
              <a:t>. Челябинский </a:t>
            </a:r>
            <a:r>
              <a:rPr lang="ru-RU" dirty="0">
                <a:hlinkClick r:id="rId3"/>
              </a:rPr>
              <a:t>политехнический институт имени Ленинского комсомола [Текст]: пособие к курсу "</a:t>
            </a:r>
            <a:r>
              <a:rPr lang="ru-RU" dirty="0" err="1">
                <a:hlinkClick r:id="rId3"/>
              </a:rPr>
              <a:t>Введ</a:t>
            </a:r>
            <a:r>
              <a:rPr lang="ru-RU" dirty="0">
                <a:hlinkClick r:id="rId3"/>
              </a:rPr>
              <a:t>. в специальность" / С. В. </a:t>
            </a:r>
            <a:r>
              <a:rPr lang="ru-RU" dirty="0" err="1">
                <a:hlinkClick r:id="rId3"/>
              </a:rPr>
              <a:t>Тулинский</a:t>
            </a:r>
            <a:r>
              <a:rPr lang="ru-RU" dirty="0">
                <a:hlinkClick r:id="rId3"/>
              </a:rPr>
              <a:t> . -  Челябинск : ЧПИ , 1979. -  51 с.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046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1980 год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hlinkClick r:id="rId2"/>
              </a:rPr>
              <a:t>Проспект для поступающих [Текст] /сост.: </a:t>
            </a:r>
            <a:r>
              <a:rPr lang="ru-RU" dirty="0" err="1">
                <a:hlinkClick r:id="rId2"/>
              </a:rPr>
              <a:t>Г.И.Калягин</a:t>
            </a:r>
            <a:r>
              <a:rPr lang="ru-RU" dirty="0">
                <a:hlinkClick r:id="rId2"/>
              </a:rPr>
              <a:t>, </a:t>
            </a:r>
            <a:r>
              <a:rPr lang="ru-RU" dirty="0" err="1">
                <a:hlinkClick r:id="rId2"/>
              </a:rPr>
              <a:t>К.А.Шишов</a:t>
            </a:r>
            <a:r>
              <a:rPr lang="ru-RU" dirty="0">
                <a:hlinkClick r:id="rId2"/>
              </a:rPr>
              <a:t>, Т. И. </a:t>
            </a:r>
            <a:r>
              <a:rPr lang="ru-RU" dirty="0" err="1">
                <a:hlinkClick r:id="rId2"/>
              </a:rPr>
              <a:t>Парубочая</a:t>
            </a:r>
            <a:r>
              <a:rPr lang="ru-RU" dirty="0">
                <a:hlinkClick r:id="rId2"/>
              </a:rPr>
              <a:t>. -  Челябинск : Изд-во ЧПИ, 1980. - 50 с., рис.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094" t="15467" r="30658" b="16089"/>
          <a:stretch/>
        </p:blipFill>
        <p:spPr>
          <a:xfrm>
            <a:off x="6552564" y="316706"/>
            <a:ext cx="3969351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313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Arial Black/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99</TotalTime>
  <Words>1519</Words>
  <Application>Microsoft Office PowerPoint</Application>
  <PresentationFormat>Широкоэкранный</PresentationFormat>
  <Paragraphs>62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</vt:lpstr>
      <vt:lpstr>Главное мероприятие</vt:lpstr>
      <vt:lpstr>ЛЕТОПИСЬ СОБЫТИЙ</vt:lpstr>
      <vt:lpstr>Проспекты ЧПИ, ЧГТУ, ЮУрГУ</vt:lpstr>
      <vt:lpstr>1961 год</vt:lpstr>
      <vt:lpstr>1966 год</vt:lpstr>
      <vt:lpstr>1968 год</vt:lpstr>
      <vt:lpstr>1978 год</vt:lpstr>
      <vt:lpstr>1973 год</vt:lpstr>
      <vt:lpstr>1979 год</vt:lpstr>
      <vt:lpstr>1980 год</vt:lpstr>
      <vt:lpstr>1983 год</vt:lpstr>
      <vt:lpstr>1983 год</vt:lpstr>
      <vt:lpstr>1989 год</vt:lpstr>
      <vt:lpstr>1992 год</vt:lpstr>
      <vt:lpstr>1996 год</vt:lpstr>
      <vt:lpstr>1997 год</vt:lpstr>
      <vt:lpstr>2000 год</vt:lpstr>
      <vt:lpstr>2001 год</vt:lpstr>
      <vt:lpstr>2003 год</vt:lpstr>
      <vt:lpstr>2004 год</vt:lpstr>
      <vt:lpstr>2005 год</vt:lpstr>
      <vt:lpstr>2007 год</vt:lpstr>
      <vt:lpstr>2008 год</vt:lpstr>
      <vt:lpstr>2009 год</vt:lpstr>
      <vt:lpstr>2010 год</vt:lpstr>
      <vt:lpstr>Проспекты ЧПИ, ЧГТУ, ЮУрГУ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ЛЕТОПИСЬ СОБЫТИЙ</dc:title>
  <dc:creator>common</dc:creator>
  <cp:lastModifiedBy>common</cp:lastModifiedBy>
  <cp:revision>12</cp:revision>
  <dcterms:created xsi:type="dcterms:W3CDTF">2023-08-07T08:59:57Z</dcterms:created>
  <dcterms:modified xsi:type="dcterms:W3CDTF">2023-08-07T10:39:23Z</dcterms:modified>
</cp:coreProperties>
</file>